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Default Extension="jpeg" ContentType="image/jpeg"/>
  <Override PartName="/ppt/notesSlides/notesSlide12.xml" ContentType="application/vnd.openxmlformats-officedocument.presentationml.notesSlide+xml"/>
  <Override PartName="/ppt/theme/theme2.xml" ContentType="application/vnd.openxmlformats-officedocument.theme+xml"/>
  <Override PartName="/ppt/slideLayouts/slideLayout1.xml" ContentType="application/vnd.openxmlformats-officedocument.presentationml.slideLayout+xml"/>
  <Override PartName="/ppt/notesSlides/notesSlide28.xml" ContentType="application/vnd.openxmlformats-officedocument.presentationml.notesSlide+xml"/>
  <Override PartName="/ppt/slides/slide2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Default Extension="gif" ContentType="image/gif"/>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notesSlides/notesSlide14.xml" ContentType="application/vnd.openxmlformats-officedocument.presentationml.notesSlide+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notesSlides/notesSlide27.xml" ContentType="application/vnd.openxmlformats-officedocument.presentationml.notes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0"/>
  </p:notesMasterIdLst>
  <p:sldIdLst>
    <p:sldId id="256" r:id="rId2"/>
    <p:sldId id="257" r:id="rId3"/>
    <p:sldId id="275" r:id="rId4"/>
    <p:sldId id="260" r:id="rId5"/>
    <p:sldId id="259" r:id="rId6"/>
    <p:sldId id="261" r:id="rId7"/>
    <p:sldId id="264" r:id="rId8"/>
    <p:sldId id="262" r:id="rId9"/>
    <p:sldId id="263" r:id="rId10"/>
    <p:sldId id="267" r:id="rId11"/>
    <p:sldId id="265" r:id="rId12"/>
    <p:sldId id="266" r:id="rId13"/>
    <p:sldId id="270" r:id="rId14"/>
    <p:sldId id="276" r:id="rId15"/>
    <p:sldId id="277" r:id="rId16"/>
    <p:sldId id="278" r:id="rId17"/>
    <p:sldId id="279" r:id="rId18"/>
    <p:sldId id="280" r:id="rId19"/>
    <p:sldId id="281" r:id="rId20"/>
    <p:sldId id="282" r:id="rId21"/>
    <p:sldId id="283" r:id="rId22"/>
    <p:sldId id="284" r:id="rId23"/>
    <p:sldId id="272" r:id="rId24"/>
    <p:sldId id="271" r:id="rId25"/>
    <p:sldId id="274" r:id="rId26"/>
    <p:sldId id="273" r:id="rId27"/>
    <p:sldId id="258" r:id="rId28"/>
    <p:sldId id="26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clrMode="bw" scaleToFitPaper="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58806" autoAdjust="0"/>
  </p:normalViewPr>
  <p:slideViewPr>
    <p:cSldViewPr snapToGrid="0" snapToObjects="1">
      <p:cViewPr varScale="1">
        <p:scale>
          <a:sx n="70" d="100"/>
          <a:sy n="70" d="100"/>
        </p:scale>
        <p:origin x="-1992" y="-104"/>
      </p:cViewPr>
      <p:guideLst>
        <p:guide orient="horz" pos="2160"/>
        <p:guide pos="2880"/>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88" d="100"/>
          <a:sy n="88" d="100"/>
        </p:scale>
        <p:origin x="-2904" y="-11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3AFD63-EE59-D845-B282-EBDC677EB44B}" type="datetimeFigureOut">
              <a:rPr lang="en-US" smtClean="0"/>
              <a:t>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ED8F4A-4288-474C-9008-1D197901B0B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Recently, unexpectedly, I’m completely keen on going to Korea. Why?</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there is, of course, </a:t>
            </a:r>
            <a:r>
              <a:rPr lang="en-US" dirty="0" err="1" smtClean="0"/>
              <a:t>D.to</a:t>
            </a:r>
            <a:r>
              <a:rPr lang="en-US" dirty="0" smtClean="0"/>
              <a:t>, </a:t>
            </a:r>
            <a:r>
              <a:rPr lang="en-US" dirty="0" err="1" smtClean="0"/>
              <a:t>N.to</a:t>
            </a:r>
            <a:r>
              <a:rPr lang="en-US" dirty="0" smtClean="0"/>
              <a:t>, and </a:t>
            </a:r>
            <a:r>
              <a:rPr lang="en-US" dirty="0" err="1" smtClean="0"/>
              <a:t>U.to</a:t>
            </a:r>
            <a:r>
              <a:rPr lang="en-US" dirty="0" smtClean="0"/>
              <a:t>.</a:t>
            </a:r>
            <a:r>
              <a:rPr lang="en-US" baseline="0" dirty="0" smtClean="0"/>
              <a:t> Get my drift? Feel a sudden longing to go to Korea?  </a:t>
            </a:r>
            <a:endParaRPr lang="en-US" dirty="0" smtClean="0"/>
          </a:p>
        </p:txBody>
      </p:sp>
      <p:sp>
        <p:nvSpPr>
          <p:cNvPr id="4" name="Slide Number Placeholder 3"/>
          <p:cNvSpPr>
            <a:spLocks noGrp="1"/>
          </p:cNvSpPr>
          <p:nvPr>
            <p:ph type="sldNum" sz="quarter" idx="10"/>
          </p:nvPr>
        </p:nvSpPr>
        <p:spPr/>
        <p:txBody>
          <a:bodyPr/>
          <a:lstStyle/>
          <a:p>
            <a:fld id="{9EED8F4A-4288-474C-9008-1D197901B0B0}"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But</a:t>
            </a:r>
            <a:r>
              <a:rPr lang="en-US" baseline="0" dirty="0" smtClean="0"/>
              <a:t> t</a:t>
            </a:r>
            <a:r>
              <a:rPr lang="en-US" dirty="0" smtClean="0"/>
              <a:t>he Korean </a:t>
            </a:r>
            <a:r>
              <a:rPr lang="en-US" dirty="0" err="1" smtClean="0"/>
              <a:t>dibrary</a:t>
            </a:r>
            <a:r>
              <a:rPr lang="en-US" dirty="0" smtClean="0"/>
              <a:t> is not just about fancy physical spaces or symbolic cartoon characters</a:t>
            </a:r>
            <a:r>
              <a:rPr lang="en-US" baseline="0" dirty="0" smtClean="0"/>
              <a:t>: it’s very much about providing a whole set of national library services for Korea. In September 2009, just a few months after the </a:t>
            </a:r>
            <a:r>
              <a:rPr lang="en-US" baseline="0" dirty="0" err="1" smtClean="0"/>
              <a:t>dibrary</a:t>
            </a:r>
            <a:r>
              <a:rPr lang="en-US" baseline="0" dirty="0" smtClean="0"/>
              <a:t> first opened, Korean law was altered in order to give Korean </a:t>
            </a:r>
            <a:r>
              <a:rPr lang="en-US" baseline="0" dirty="0" err="1" smtClean="0"/>
              <a:t>dibrarians</a:t>
            </a:r>
            <a:r>
              <a:rPr lang="en-US" baseline="0" dirty="0" smtClean="0"/>
              <a:t> the authority to collect and indeed responsibility for collecting Korean data from the open web. Certain kinds of data were legally required to be deposited in the national digital library so as to enable not only preservation but also “</a:t>
            </a:r>
            <a:r>
              <a:rPr lang="en-US" sz="1200" kern="1200" dirty="0" smtClean="0">
                <a:solidFill>
                  <a:schemeClr val="tx1"/>
                </a:solidFill>
                <a:latin typeface="+mn-lt"/>
                <a:ea typeface="+mn-ea"/>
                <a:cs typeface="+mn-cs"/>
              </a:rPr>
              <a:t>the production and distribution of alternative materials for the disabled.”</a:t>
            </a:r>
            <a:r>
              <a:rPr lang="en-US" sz="1200" kern="1200" baseline="0" dirty="0" smtClean="0">
                <a:solidFill>
                  <a:schemeClr val="tx1"/>
                </a:solidFill>
                <a:latin typeface="+mn-lt"/>
                <a:ea typeface="+mn-ea"/>
                <a:cs typeface="+mn-cs"/>
              </a:rPr>
              <a:t> Now centrally coordinated by the National Digital Library of Korea are all kinds of digital services, from training programs to interlibrary loan. The </a:t>
            </a:r>
            <a:r>
              <a:rPr lang="en-US" sz="1200" kern="1200" baseline="0" dirty="0" err="1" smtClean="0">
                <a:solidFill>
                  <a:schemeClr val="tx1"/>
                </a:solidFill>
                <a:latin typeface="+mn-lt"/>
                <a:ea typeface="+mn-ea"/>
                <a:cs typeface="+mn-cs"/>
              </a:rPr>
              <a:t>dibrary</a:t>
            </a:r>
            <a:r>
              <a:rPr lang="en-US" sz="1200" kern="1200" baseline="0" dirty="0" smtClean="0">
                <a:solidFill>
                  <a:schemeClr val="tx1"/>
                </a:solidFill>
                <a:latin typeface="+mn-lt"/>
                <a:ea typeface="+mn-ea"/>
                <a:cs typeface="+mn-cs"/>
              </a:rPr>
              <a:t> is even charged with creating a “one card system that gives access to 699 public libraries nationwide,” a system scheduled to go live in 2012. And once Korea has fully nationalized as many library materials and services as it can, it’s apparently not going to stop there: last summer a meeting was held to plan a China-Japan-Korea Digital Library, an Asian digital library or portal modeled after The European Library project. To me it sounds like the second step toward the single digital library filed contentedly away in the humming systems of the starship Enterprise, waiting to be addressed with a question: “Computer . . . “ </a:t>
            </a:r>
            <a:endParaRPr lang="en-US" dirty="0" smtClean="0"/>
          </a:p>
          <a:p>
            <a:endParaRPr lang="en-US" dirty="0" smtClean="0"/>
          </a:p>
          <a:p>
            <a:r>
              <a:rPr lang="en-US" dirty="0" smtClean="0"/>
              <a:t>It is the national</a:t>
            </a:r>
            <a:r>
              <a:rPr lang="en-US" baseline="0" dirty="0" smtClean="0"/>
              <a:t> character of the National Digital Library of Korea that led me to discover it, not the unique physicality of its </a:t>
            </a:r>
            <a:r>
              <a:rPr lang="en-US" baseline="0" dirty="0" err="1" smtClean="0"/>
              <a:t>digitality</a:t>
            </a:r>
            <a:r>
              <a:rPr lang="en-US" baseline="0" dirty="0" smtClean="0"/>
              <a:t> so seductively celebrated on </a:t>
            </a:r>
            <a:r>
              <a:rPr lang="en-US" baseline="0" dirty="0" err="1" smtClean="0"/>
              <a:t>Flickr</a:t>
            </a:r>
            <a:r>
              <a:rPr lang="en-US" baseline="0" dirty="0" smtClean="0"/>
              <a:t>. For, as you all may be aware, there is talk, serious talk, of building a national digital library for the U.S., though so far all such discussion has used the term “building” metaphorically.</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 fact, the first article lobbed into the recent </a:t>
            </a:r>
            <a:r>
              <a:rPr lang="en-US" sz="1200" kern="1200" baseline="0" dirty="0" smtClean="0">
                <a:solidFill>
                  <a:schemeClr val="tx1"/>
                </a:solidFill>
                <a:latin typeface="+mn-lt"/>
                <a:ea typeface="+mn-ea"/>
                <a:cs typeface="+mn-cs"/>
              </a:rPr>
              <a:t>discussion of a U.S. national digital library is titled “A Library Without Walls,” indicating that its author is using the </a:t>
            </a:r>
            <a:r>
              <a:rPr lang="en-US" baseline="0" dirty="0" smtClean="0"/>
              <a:t>traditional definition of a digital library, the one that defines a digital library as strictly digital. Robert </a:t>
            </a:r>
            <a:r>
              <a:rPr lang="en-US" baseline="0" dirty="0" err="1" smtClean="0"/>
              <a:t>Darnton</a:t>
            </a:r>
            <a:r>
              <a:rPr lang="en-US" baseline="0" dirty="0" smtClean="0"/>
              <a:t>, that piece’s author, is the director of the Harvard University Library. </a:t>
            </a:r>
            <a:r>
              <a:rPr lang="en-US" sz="1200" kern="1200" dirty="0" smtClean="0">
                <a:solidFill>
                  <a:schemeClr val="tx1"/>
                </a:solidFill>
                <a:latin typeface="+mn-lt"/>
                <a:ea typeface="+mn-ea"/>
                <a:cs typeface="+mn-cs"/>
              </a:rPr>
              <a:t>In October of 2010, he convened a meeting at Harvard of “</a:t>
            </a:r>
            <a:r>
              <a:rPr lang="en-US" dirty="0" smtClean="0"/>
              <a:t>42 top-level representatives from foundations, cultural institutions, and the library and scholarly worlds” </a:t>
            </a:r>
            <a:r>
              <a:rPr lang="en-US" sz="1200" kern="1200" dirty="0" smtClean="0">
                <a:solidFill>
                  <a:schemeClr val="tx1"/>
                </a:solidFill>
                <a:latin typeface="+mn-lt"/>
                <a:ea typeface="+mn-ea"/>
                <a:cs typeface="+mn-cs"/>
              </a:rPr>
              <a:t>to discuss how to create a national digital library for the United States -- “That is, a comprehensive library of digitized books that will be easily accessible to the general public,” as he wrote on the </a:t>
            </a:r>
            <a:r>
              <a:rPr lang="en-US" sz="1200" i="1" kern="1200" dirty="0" smtClean="0">
                <a:solidFill>
                  <a:schemeClr val="tx1"/>
                </a:solidFill>
                <a:latin typeface="+mn-lt"/>
                <a:ea typeface="+mn-ea"/>
                <a:cs typeface="+mn-cs"/>
              </a:rPr>
              <a:t>New York Review of Books</a:t>
            </a:r>
            <a:r>
              <a:rPr lang="en-US" sz="1200" kern="1200" dirty="0" smtClean="0">
                <a:solidFill>
                  <a:schemeClr val="tx1"/>
                </a:solidFill>
                <a:latin typeface="+mn-lt"/>
                <a:ea typeface="+mn-ea"/>
                <a:cs typeface="+mn-cs"/>
              </a:rPr>
              <a:t> blog afterward. </a:t>
            </a:r>
            <a:r>
              <a:rPr lang="en-US" sz="1200" kern="1200" dirty="0" err="1" smtClean="0">
                <a:solidFill>
                  <a:schemeClr val="tx1"/>
                </a:solidFill>
                <a:latin typeface="+mn-lt"/>
                <a:ea typeface="+mn-ea"/>
                <a:cs typeface="+mn-cs"/>
              </a:rPr>
              <a:t>Darnton</a:t>
            </a:r>
            <a:r>
              <a:rPr lang="en-US" sz="1200" kern="1200" baseline="0" dirty="0" smtClean="0">
                <a:solidFill>
                  <a:schemeClr val="tx1"/>
                </a:solidFill>
                <a:latin typeface="+mn-lt"/>
                <a:ea typeface="+mn-ea"/>
                <a:cs typeface="+mn-cs"/>
              </a:rPr>
              <a:t> made no mention of a building, nor Korea, and user messages displayed on a large 3D monitor were apparently the farthest thing from his mind. He evoked instead “the Republic of Letters,” Voltaire and Jefferson and their Enlightenment ideals of widely shared knowledge.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For all that, </a:t>
            </a:r>
            <a:r>
              <a:rPr lang="en-US" sz="1200" kern="1200" baseline="0" dirty="0" err="1" smtClean="0">
                <a:solidFill>
                  <a:schemeClr val="tx1"/>
                </a:solidFill>
                <a:latin typeface="+mn-lt"/>
                <a:ea typeface="+mn-ea"/>
                <a:cs typeface="+mn-cs"/>
              </a:rPr>
              <a:t>Darnton’s</a:t>
            </a:r>
            <a:r>
              <a:rPr lang="en-US" sz="1200" kern="1200" baseline="0" dirty="0" smtClean="0">
                <a:solidFill>
                  <a:schemeClr val="tx1"/>
                </a:solidFill>
                <a:latin typeface="+mn-lt"/>
                <a:ea typeface="+mn-ea"/>
                <a:cs typeface="+mn-cs"/>
              </a:rPr>
              <a:t> perspective, perhaps naturally enough, was not that of the public librarian. His thoughts about who to invite to the initial meeting did not run to public librarians, and he did not imagine that such a project could be funded by the taxpayers, averring instead that “</a:t>
            </a:r>
            <a:r>
              <a:rPr lang="en-US" dirty="0" smtClean="0"/>
              <a:t>A coalition of foundations, universities, and other nonprofit organizations could be formed to cover the costs.”  </a:t>
            </a:r>
            <a:r>
              <a:rPr lang="en-US" sz="1200" kern="1200" baseline="0" dirty="0" smtClean="0">
                <a:solidFill>
                  <a:schemeClr val="tx1"/>
                </a:solidFill>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Similarly, in an October interview with Jennifer Howard for the </a:t>
            </a:r>
            <a:r>
              <a:rPr lang="en-US" i="1" dirty="0" smtClean="0"/>
              <a:t>Chronicle of Higher Education</a:t>
            </a:r>
            <a:r>
              <a:rPr lang="en-US" i="0" dirty="0" smtClean="0"/>
              <a:t>,</a:t>
            </a:r>
            <a:r>
              <a:rPr lang="en-US" i="0" baseline="0" dirty="0" smtClean="0"/>
              <a:t> </a:t>
            </a:r>
            <a:r>
              <a:rPr lang="en-US" i="0" baseline="0" dirty="0" err="1" smtClean="0"/>
              <a:t>Darnton</a:t>
            </a:r>
            <a:r>
              <a:rPr lang="en-US" i="0" baseline="0" dirty="0" smtClean="0"/>
              <a:t> said, “</a:t>
            </a:r>
            <a:r>
              <a:rPr lang="en-US" dirty="0" smtClean="0"/>
              <a:t>One of the first things we discussed was the financial problem. It didn’t take long for people there to arrive at a conclusion, which is: We can do it. Everyone seemed convinced that this is certainly within the scope of a funding campaign by foundations.” Grant-making government</a:t>
            </a:r>
            <a:r>
              <a:rPr lang="en-US" baseline="0" dirty="0" smtClean="0"/>
              <a:t> foundations such as the National Endowment for the Humanities and the National Science Foundation were probably included in that category as well as private grantors such as the Andrew W. Mellon foundation, but apart from that there seems to have been little hope that the U.S. government would step in directly to fund such a project. Nevertheless, what the group of research library leaders pictured sounded more like a public library than like a research library:</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Said </a:t>
            </a:r>
            <a:r>
              <a:rPr lang="en-US" baseline="0" dirty="0" err="1" smtClean="0"/>
              <a:t>Darnton</a:t>
            </a:r>
            <a:r>
              <a:rPr lang="en-US" baseline="0" dirty="0" smtClean="0"/>
              <a:t>, “</a:t>
            </a:r>
            <a:r>
              <a:rPr lang="en-US" dirty="0" smtClean="0"/>
              <a:t>The agreement was very solid about the desirability of this thing, and then there was discussion about what ‘this’ was. In general, I think it fair to say, everyone thought the library should be one for the American people, by which I mean not an exclusive research library but a grand collection of books that could be used in junior colleges and high schools and institutions of every sort throughout the country.” Public librarians began to notice that they were being left out of the discussion of how to create this thing that sounded a good bit</a:t>
            </a:r>
            <a:r>
              <a:rPr lang="en-US" baseline="0" dirty="0" smtClean="0"/>
              <a:t> like a public library, and </a:t>
            </a:r>
            <a:r>
              <a:rPr lang="en-US" baseline="0" dirty="0" err="1" smtClean="0"/>
              <a:t>Darnton</a:t>
            </a:r>
            <a:r>
              <a:rPr lang="en-US" baseline="0" dirty="0" smtClean="0"/>
              <a:t> and his group began to make changes in response. </a:t>
            </a:r>
            <a:endParaRPr lang="en-US" dirty="0" smtClean="0"/>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December, when</a:t>
            </a:r>
            <a:r>
              <a:rPr lang="en-US" baseline="0" dirty="0" smtClean="0"/>
              <a:t> Harvard’s </a:t>
            </a:r>
            <a:r>
              <a:rPr lang="en-US" baseline="0" dirty="0" err="1" smtClean="0"/>
              <a:t>Berkman</a:t>
            </a:r>
            <a:r>
              <a:rPr lang="en-US" baseline="0" dirty="0" smtClean="0"/>
              <a:t> Center announced that it was officially taking on the planning initiative as a project, the National Digital Library had become “The National </a:t>
            </a:r>
            <a:r>
              <a:rPr lang="en-US" i="1" baseline="0" dirty="0" smtClean="0"/>
              <a:t>Public</a:t>
            </a:r>
            <a:r>
              <a:rPr lang="en-US" i="0" baseline="0" dirty="0" smtClean="0"/>
              <a:t> Digital</a:t>
            </a:r>
            <a:r>
              <a:rPr lang="en-US" baseline="0" dirty="0" smtClean="0"/>
              <a:t> Library of America.” Public librarians were also invited to participate in the discussions, and public library groups such as </a:t>
            </a:r>
            <a:r>
              <a:rPr lang="en-US" baseline="0" dirty="0" err="1" smtClean="0"/>
              <a:t>LibraryCity</a:t>
            </a:r>
            <a:r>
              <a:rPr lang="en-US" baseline="0" dirty="0" smtClean="0"/>
              <a:t> with similar goals began to join the general public dialogue in </a:t>
            </a:r>
            <a:r>
              <a:rPr lang="en-US" baseline="0" dirty="0" err="1" smtClean="0"/>
              <a:t>academicky</a:t>
            </a:r>
            <a:r>
              <a:rPr lang="en-US" baseline="0" dirty="0" smtClean="0"/>
              <a:t> forums such as the Chronicle of Higher Education. </a:t>
            </a:r>
            <a:r>
              <a:rPr lang="en-US" baseline="0" dirty="0" smtClean="0"/>
              <a:t>Initial meetings of the DPLA are still being funded by the Sloan foundation, and although it’s early days yet, there’s no talk of seeking Congressional funds.</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Andrew W.</a:t>
            </a:r>
            <a:r>
              <a:rPr lang="en-US" baseline="0" dirty="0" smtClean="0"/>
              <a:t> Mellon’s father, Judge Thomas Mellon, whose financial success would eventually result in the formation of the Mellon foundation, would have approved of leaving governments out of it, as David </a:t>
            </a:r>
            <a:r>
              <a:rPr lang="en-US" baseline="0" dirty="0" err="1" smtClean="0"/>
              <a:t>Canadine</a:t>
            </a:r>
            <a:r>
              <a:rPr lang="en-US" baseline="0" dirty="0" smtClean="0"/>
              <a:t> reports: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In November 1881, Andrew Carnegie offered $250,000 for the construction of a municipal library, on the condition that the corporation [of the city of Pittsburgh] commit $15,000 a year to its maintenance. To meet this condition, state law would have to be changed, enabling the corporation to earmark public funds for this purpose. The Judge believed in reading, he was acquainted with Carnegie, and they shared Scottish ancestry, a devotion to Burns and Spencer, and a passion for free enterprise. But he was vehemently against this gift, fearing that any such statutory alteration would open still wider the floodgates of municipal profligacy, civic debt, and caucus corruption. He proposed an alternative scheme, whereby a library would be built and maintained by the public subscriptions of rich individuals, and for a time his plans carried the Select Council. But the </a:t>
            </a:r>
            <a:r>
              <a:rPr lang="en-US" sz="1200" kern="1200" dirty="0" err="1" smtClean="0">
                <a:solidFill>
                  <a:schemeClr val="tx1"/>
                </a:solidFill>
                <a:latin typeface="+mn-lt"/>
                <a:ea typeface="+mn-ea"/>
                <a:cs typeface="+mn-cs"/>
              </a:rPr>
              <a:t>Flinn</a:t>
            </a:r>
            <a:r>
              <a:rPr lang="en-US" sz="1200" kern="1200" dirty="0" smtClean="0">
                <a:solidFill>
                  <a:schemeClr val="tx1"/>
                </a:solidFill>
                <a:latin typeface="+mn-lt"/>
                <a:ea typeface="+mn-ea"/>
                <a:cs typeface="+mn-cs"/>
              </a:rPr>
              <a:t>-Magee machine was determined that the Carnegie scheme should prevail, and the ensuing battle would last five years. Eventually, in October 1886, the Select Council accepted Carnegie's terms, with the Judge casting the only dissenting vote. Meanwhile, Carnegie had increased his gift to one million dollars, to finance not only a library but also more extensive buildings devoted to the arts, science, and technology. As a result, the city's annual obligation for maintenance rose to $40,000 a year, confirming the Judge's worst fears about municipal profligacy and waste.” (69)</a:t>
            </a:r>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always surprises</a:t>
            </a:r>
            <a:r>
              <a:rPr lang="en-US" baseline="0" dirty="0" smtClean="0"/>
              <a:t> me a little, naïve fool that I am, that there can be any doubt that a library is a public good that contributes to a more informed and happier citizenry, and that it is therefore a legitimate expense of government. But of course, tax-supported public libraries as we know them today have really only been around since the middle of the nineteenth century, and in fact it was that same Andrew Carnegie who would do the most of anyone to create a national system of public libraries in America. Had the Judge prevailed, heaven only knows whether we’d have public libraries at all today – the Pittsburgh library under discussion was the very first of over 1600 libraries Carnegie would fund in the United States on the condition that local governments commit to supporting them. (Though Carnegie had built one library previously in the tiny Scottish town where he had grown up.)</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of course, governments have slashed public library budgets in both the U.S. and the U.K. lately, to the point where one group of library users in Milton Keynes checked out all the books in their local library as a protest against its planned closing.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So, then, </a:t>
            </a:r>
            <a:r>
              <a:rPr lang="en-US" baseline="0" dirty="0" err="1" smtClean="0"/>
              <a:t>Darnton</a:t>
            </a:r>
            <a:r>
              <a:rPr lang="en-US" baseline="0" dirty="0" smtClean="0"/>
              <a:t> is apparently wise not to seek federal funding for a National Digital Public Library of America, although leaders at the National Archives and the Library of Congress are indeed involved in the planning, and although appeals to Congress may yet be on the menu. Consider, too, that we have already had a “National Digital Library” initiative, and while it was not a failure, it was certainly not widely transformative. Some of you may even remember all the way back to 1990 when the Library of Congress’s American Memory pilot project began, ending in 1994 having digitized (and put on CD-ROM) some 200,000 public domain items related to American history. In 1994, the National Digital Library took over the same work, and beginning with $60 million over five years ($45 million of it donated by technology corporations) eventually digitized about 9 million archival items in the public domain for American Memory. One critique of this project, influenced by Michel Foucault and titled, unoriginally enough, </a:t>
            </a:r>
            <a:r>
              <a:rPr lang="en-US" i="1" baseline="0" dirty="0" smtClean="0"/>
              <a:t>Library of Walls</a:t>
            </a:r>
            <a:r>
              <a:rPr lang="en-US" baseline="0" dirty="0" smtClean="0"/>
              <a:t>, points out that it was very far from being in the American public’s interest: “</a:t>
            </a:r>
            <a:r>
              <a:rPr lang="en-US" dirty="0" smtClean="0"/>
              <a:t>[</a:t>
            </a:r>
            <a:r>
              <a:rPr lang="en-US" dirty="0" err="1" smtClean="0"/>
              <a:t>T]he</a:t>
            </a:r>
            <a:r>
              <a:rPr lang="en-US" dirty="0" smtClean="0"/>
              <a:t> "National Digital Library" is anything but the "plain vanilla" presentation of historical material,” writes Samuel Collins. “Rather, the entire American Memory project from its inception in 1990 to its continued development today shows [...] a careful selection and organization of materials designed to both highlight the institution of the Library of Congress and appeal to the Library's "clients," especially Congress.” The Library of Congress, let us remember, is not </a:t>
            </a:r>
            <a:r>
              <a:rPr lang="en-US" i="1" dirty="0" smtClean="0"/>
              <a:t>de jure</a:t>
            </a:r>
            <a:r>
              <a:rPr lang="en-US" i="0" dirty="0" smtClean="0"/>
              <a:t> the national</a:t>
            </a:r>
            <a:r>
              <a:rPr lang="en-US" i="0" baseline="0" dirty="0" smtClean="0"/>
              <a:t> library of the United States.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i="0"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i="0" baseline="0" dirty="0" smtClean="0"/>
              <a:t>And yet surely the largest problem with creating a Digital Library of America is the province of both Congress and the Library of Congress. Let me hear you say it:  </a:t>
            </a:r>
            <a:endParaRPr lang="en-US" i="1"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Because I’m dying to see</a:t>
            </a:r>
            <a:r>
              <a:rPr lang="en-US" baseline="0" dirty="0" smtClean="0"/>
              <a:t> these guys in their natural habitat. These are </a:t>
            </a:r>
            <a:r>
              <a:rPr lang="en-US" baseline="0" dirty="0" err="1" smtClean="0"/>
              <a:t>D.to</a:t>
            </a:r>
            <a:r>
              <a:rPr lang="en-US" baseline="0" dirty="0" smtClean="0"/>
              <a:t>, </a:t>
            </a:r>
            <a:r>
              <a:rPr lang="en-US" baseline="0" dirty="0" err="1" smtClean="0"/>
              <a:t>N.to</a:t>
            </a:r>
            <a:r>
              <a:rPr lang="en-US" baseline="0" dirty="0" smtClean="0"/>
              <a:t>, and </a:t>
            </a:r>
            <a:r>
              <a:rPr lang="en-US" baseline="0" dirty="0" err="1" smtClean="0"/>
              <a:t>U.to</a:t>
            </a:r>
            <a:r>
              <a:rPr lang="en-US" baseline="0" dirty="0" smtClean="0"/>
              <a:t>. They are the mascots for the National Digital Library of Korea, also called the “</a:t>
            </a:r>
            <a:r>
              <a:rPr lang="en-US" baseline="0" dirty="0" err="1" smtClean="0"/>
              <a:t>dibrary</a:t>
            </a:r>
            <a:r>
              <a:rPr lang="en-US" baseline="0" dirty="0" smtClean="0"/>
              <a:t>,” which opened its doors (yes, doors) in Seoul on May 25</a:t>
            </a:r>
            <a:r>
              <a:rPr lang="en-US" baseline="30000" dirty="0" smtClean="0"/>
              <a:t>th</a:t>
            </a:r>
            <a:r>
              <a:rPr lang="en-US" baseline="0" dirty="0" smtClean="0"/>
              <a:t>, 2009. According to the </a:t>
            </a:r>
            <a:r>
              <a:rPr lang="en-US" baseline="0" dirty="0" err="1" smtClean="0"/>
              <a:t>dibrary’s</a:t>
            </a:r>
            <a:r>
              <a:rPr lang="en-US" baseline="0" dirty="0" smtClean="0"/>
              <a:t> website, “</a:t>
            </a:r>
            <a:r>
              <a:rPr lang="en-US" dirty="0" smtClean="0"/>
              <a:t>Smart </a:t>
            </a:r>
            <a:r>
              <a:rPr lang="en-US" dirty="0" err="1" smtClean="0"/>
              <a:t>D.to</a:t>
            </a:r>
            <a:r>
              <a:rPr lang="en-US" dirty="0" smtClean="0"/>
              <a:t> is a digital knowledge messenger who searches for the information you require. </a:t>
            </a:r>
            <a:r>
              <a:rPr lang="en-US" dirty="0" err="1" smtClean="0"/>
              <a:t>D.to</a:t>
            </a:r>
            <a:r>
              <a:rPr lang="en-US" dirty="0" smtClean="0"/>
              <a:t> is blue, a futuristic color, and represents the messenger delivering necessary digital knowledge.” </a:t>
            </a:r>
            <a:r>
              <a:rPr lang="en-US" dirty="0" err="1" smtClean="0"/>
              <a:t>N.to</a:t>
            </a:r>
            <a:r>
              <a:rPr lang="en-US" dirty="0" smtClean="0"/>
              <a:t>, the green mascot, </a:t>
            </a:r>
            <a:r>
              <a:rPr lang="en-US" baseline="0" dirty="0" smtClean="0"/>
              <a:t>“</a:t>
            </a:r>
            <a:r>
              <a:rPr lang="en-US" dirty="0" smtClean="0"/>
              <a:t>loves nature and green ideas,” and “symbolizes the freedom of the world of knowledge.” And</a:t>
            </a:r>
            <a:r>
              <a:rPr lang="en-US" baseline="0" dirty="0" smtClean="0"/>
              <a:t> t</a:t>
            </a:r>
            <a:r>
              <a:rPr lang="en-US" dirty="0" smtClean="0"/>
              <a:t>he red mascot</a:t>
            </a:r>
            <a:r>
              <a:rPr lang="en-US" baseline="0" dirty="0" smtClean="0"/>
              <a:t> is “w</a:t>
            </a:r>
            <a:r>
              <a:rPr lang="en-US" dirty="0" smtClean="0"/>
              <a:t>arm-hearted </a:t>
            </a:r>
            <a:r>
              <a:rPr lang="en-US" dirty="0" err="1" smtClean="0"/>
              <a:t>U.to</a:t>
            </a:r>
            <a:r>
              <a:rPr lang="en-US" dirty="0" smtClean="0"/>
              <a:t>,” who “symbolizes the guidance to the ubiquitous world, who will be with us at anywhere and any time.”  </a:t>
            </a:r>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copyright. We saw in the case of the National Digital Library of Korea</a:t>
            </a:r>
            <a:r>
              <a:rPr lang="en-US" baseline="0" dirty="0" smtClean="0"/>
              <a:t> (which is physically linked by the Way of Knowledge to the existing National Library of Korea, a national library </a:t>
            </a:r>
            <a:r>
              <a:rPr lang="en-US" i="1" baseline="0" dirty="0" smtClean="0"/>
              <a:t>de jure</a:t>
            </a:r>
            <a:r>
              <a:rPr lang="en-US" i="0" baseline="0" dirty="0" smtClean="0"/>
              <a:t>) that the Korean government was willing to change its laws in order to better enable the digital library to do its work of preservation. Is our government willing to do that? Does anyone know how much it costs to hire a lobbyist, and does anyone know whether Mellon or Sloan can pay for that?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r>
              <a:rPr lang="en-US" dirty="0" smtClean="0"/>
              <a:t>Well. Copyright. In any case,</a:t>
            </a:r>
            <a:r>
              <a:rPr lang="en-US" baseline="0" dirty="0" smtClean="0"/>
              <a:t> you might be asking yourself: What does this have to do with me, a humble Electronic Resources Librarian? A </a:t>
            </a:r>
            <a:r>
              <a:rPr lang="en-US" baseline="0" dirty="0" err="1" smtClean="0"/>
              <a:t>fewt</a:t>
            </a:r>
            <a:r>
              <a:rPr lang="en-US" baseline="0" dirty="0" smtClean="0"/>
              <a:t> things. First of all, pie in the sky, </a:t>
            </a:r>
            <a:r>
              <a:rPr lang="en-US" sz="1200" kern="1200" dirty="0" smtClean="0">
                <a:solidFill>
                  <a:schemeClr val="tx1"/>
                </a:solidFill>
                <a:latin typeface="+mn-lt"/>
                <a:ea typeface="+mn-ea"/>
                <a:cs typeface="+mn-cs"/>
              </a:rPr>
              <a:t>imagine an American national library</a:t>
            </a:r>
            <a:r>
              <a:rPr lang="en-US" sz="1200" kern="1200" baseline="0" dirty="0" smtClean="0">
                <a:solidFill>
                  <a:schemeClr val="tx1"/>
                </a:solidFill>
                <a:latin typeface="+mn-lt"/>
                <a:ea typeface="+mn-ea"/>
                <a:cs typeface="+mn-cs"/>
              </a:rPr>
              <a:t> consortium, and imagine</a:t>
            </a:r>
            <a:r>
              <a:rPr lang="en-US" sz="1200" kern="1200" dirty="0" smtClean="0">
                <a:solidFill>
                  <a:schemeClr val="tx1"/>
                </a:solidFill>
                <a:latin typeface="+mn-lt"/>
                <a:ea typeface="+mn-ea"/>
                <a:cs typeface="+mn-cs"/>
              </a:rPr>
              <a:t> the bargaining power such a consortium</a:t>
            </a:r>
            <a:r>
              <a:rPr lang="en-US" sz="1200" kern="1200" baseline="0" dirty="0" smtClean="0">
                <a:solidFill>
                  <a:schemeClr val="tx1"/>
                </a:solidFill>
                <a:latin typeface="+mn-lt"/>
                <a:ea typeface="+mn-ea"/>
                <a:cs typeface="+mn-cs"/>
              </a:rPr>
              <a:t> would have </a:t>
            </a:r>
            <a:r>
              <a:rPr lang="en-US" sz="1200" kern="1200" dirty="0" smtClean="0">
                <a:solidFill>
                  <a:schemeClr val="tx1"/>
                </a:solidFill>
                <a:latin typeface="+mn-lt"/>
                <a:ea typeface="+mn-ea"/>
                <a:cs typeface="+mn-cs"/>
              </a:rPr>
              <a:t>with STEM journal publishers. As it happens, Korea is</a:t>
            </a:r>
            <a:r>
              <a:rPr lang="en-US" sz="1200" kern="1200" baseline="0" dirty="0" smtClean="0">
                <a:solidFill>
                  <a:schemeClr val="tx1"/>
                </a:solidFill>
                <a:latin typeface="+mn-lt"/>
                <a:ea typeface="+mn-ea"/>
                <a:cs typeface="+mn-cs"/>
              </a:rPr>
              <a:t> again an illuminating example. In 2002, an assessment of a Korean digital library effort for university researchers called the Research Information Service System (RISS) </a:t>
            </a:r>
            <a:r>
              <a:rPr lang="en-US" sz="1200" kern="1200" dirty="0" smtClean="0">
                <a:solidFill>
                  <a:schemeClr val="tx1"/>
                </a:solidFill>
                <a:latin typeface="+mn-lt"/>
                <a:ea typeface="+mn-ea"/>
                <a:cs typeface="+mn-cs"/>
              </a:rPr>
              <a:t>discovered that 95% of its</a:t>
            </a:r>
            <a:r>
              <a:rPr lang="en-US" sz="1200" kern="1200" baseline="0" dirty="0" smtClean="0">
                <a:solidFill>
                  <a:schemeClr val="tx1"/>
                </a:solidFill>
                <a:latin typeface="+mn-lt"/>
                <a:ea typeface="+mn-ea"/>
                <a:cs typeface="+mn-cs"/>
              </a:rPr>
              <a:t> users were seriously frustrated by their inability to access the full text of foreign journal articles</a:t>
            </a:r>
            <a:r>
              <a:rPr lang="en-US" sz="1200" kern="1200" dirty="0" smtClean="0">
                <a:solidFill>
                  <a:schemeClr val="tx1"/>
                </a:solidFill>
                <a:latin typeface="+mn-lt"/>
                <a:ea typeface="+mn-ea"/>
                <a:cs typeface="+mn-cs"/>
              </a:rPr>
              <a:t>. Korean</a:t>
            </a:r>
            <a:r>
              <a:rPr lang="en-US" sz="1200" kern="1200" baseline="0" dirty="0" smtClean="0">
                <a:solidFill>
                  <a:schemeClr val="tx1"/>
                </a:solidFill>
                <a:latin typeface="+mn-lt"/>
                <a:ea typeface="+mn-ea"/>
                <a:cs typeface="+mn-cs"/>
              </a:rPr>
              <a:t> libraries simply could not afford to pay the permission fees. Four years later, in 2006, Korea had formed a </a:t>
            </a:r>
            <a:r>
              <a:rPr lang="en-US" sz="1200" kern="1200" baseline="0" dirty="0" err="1" smtClean="0">
                <a:solidFill>
                  <a:schemeClr val="tx1"/>
                </a:solidFill>
                <a:latin typeface="+mn-lt"/>
                <a:ea typeface="+mn-ea"/>
                <a:cs typeface="+mn-cs"/>
              </a:rPr>
              <a:t>consoritum</a:t>
            </a:r>
            <a:r>
              <a:rPr lang="en-US" sz="1200" kern="1200" baseline="0" dirty="0" smtClean="0">
                <a:solidFill>
                  <a:schemeClr val="tx1"/>
                </a:solidFill>
                <a:latin typeface="+mn-lt"/>
                <a:ea typeface="+mn-ea"/>
                <a:cs typeface="+mn-cs"/>
              </a:rPr>
              <a:t>: the Korea Electronic Site License Initiative (KESLI), partly modeled on </a:t>
            </a:r>
            <a:r>
              <a:rPr lang="en-US" sz="1200" kern="1200" baseline="0" dirty="0" err="1" smtClean="0">
                <a:solidFill>
                  <a:schemeClr val="tx1"/>
                </a:solidFill>
                <a:latin typeface="+mn-lt"/>
                <a:ea typeface="+mn-ea"/>
                <a:cs typeface="+mn-cs"/>
              </a:rPr>
              <a:t>OhioLink</a:t>
            </a:r>
            <a:r>
              <a:rPr lang="en-US" sz="1200" kern="1200" baseline="0" dirty="0" smtClean="0">
                <a:solidFill>
                  <a:schemeClr val="tx1"/>
                </a:solidFill>
                <a:latin typeface="+mn-lt"/>
                <a:ea typeface="+mn-ea"/>
                <a:cs typeface="+mn-cs"/>
              </a:rPr>
              <a:t>, increased “the use levels of scholarly information to six times higher than average than before.” Imagine that.</a:t>
            </a:r>
          </a:p>
          <a:p>
            <a:pPr lvl="0"/>
            <a:endParaRPr lang="en-US" sz="1200" kern="1200" baseline="0" dirty="0" smtClean="0">
              <a:solidFill>
                <a:schemeClr val="tx1"/>
              </a:solidFill>
              <a:latin typeface="+mn-lt"/>
              <a:ea typeface="+mn-ea"/>
              <a:cs typeface="+mn-cs"/>
            </a:endParaRPr>
          </a:p>
          <a:p>
            <a:pPr lvl="0"/>
            <a:r>
              <a:rPr lang="en-US" sz="1200" kern="1200" baseline="0" dirty="0" smtClean="0">
                <a:solidFill>
                  <a:schemeClr val="tx1"/>
                </a:solidFill>
                <a:latin typeface="+mn-lt"/>
                <a:ea typeface="+mn-ea"/>
                <a:cs typeface="+mn-cs"/>
              </a:rPr>
              <a:t>More realistically, if there really does </a:t>
            </a:r>
            <a:r>
              <a:rPr lang="en-US" sz="1200" kern="1200" dirty="0" smtClean="0">
                <a:solidFill>
                  <a:schemeClr val="tx1"/>
                </a:solidFill>
                <a:latin typeface="+mn-lt"/>
                <a:ea typeface="+mn-ea"/>
                <a:cs typeface="+mn-cs"/>
              </a:rPr>
              <a:t>if there really does come to be a serious national initiative in which academic and public librarians actually partner on providing broad</a:t>
            </a:r>
            <a:r>
              <a:rPr lang="en-US" sz="1200" kern="1200" baseline="0" dirty="0" smtClean="0">
                <a:solidFill>
                  <a:schemeClr val="tx1"/>
                </a:solidFill>
                <a:latin typeface="+mn-lt"/>
                <a:ea typeface="+mn-ea"/>
                <a:cs typeface="+mn-cs"/>
              </a:rPr>
              <a:t> access to electronic resources</a:t>
            </a:r>
            <a:r>
              <a:rPr lang="en-US" sz="1200" kern="1200" dirty="0" smtClean="0">
                <a:solidFill>
                  <a:schemeClr val="tx1"/>
                </a:solidFill>
                <a:latin typeface="+mn-lt"/>
                <a:ea typeface="+mn-ea"/>
                <a:cs typeface="+mn-cs"/>
              </a:rPr>
              <a:t>, that’s a change electronic librarians in research libraries</a:t>
            </a:r>
            <a:r>
              <a:rPr lang="en-US" sz="1200" kern="1200" baseline="0" dirty="0" smtClean="0">
                <a:solidFill>
                  <a:schemeClr val="tx1"/>
                </a:solidFill>
                <a:latin typeface="+mn-lt"/>
                <a:ea typeface="+mn-ea"/>
                <a:cs typeface="+mn-cs"/>
              </a:rPr>
              <a:t> should </a:t>
            </a:r>
            <a:r>
              <a:rPr lang="en-US" sz="1200" kern="1200" dirty="0" smtClean="0">
                <a:solidFill>
                  <a:schemeClr val="tx1"/>
                </a:solidFill>
                <a:latin typeface="+mn-lt"/>
                <a:ea typeface="+mn-ea"/>
                <a:cs typeface="+mn-cs"/>
              </a:rPr>
              <a:t>to be aware of, too, and foster or resist as </a:t>
            </a:r>
            <a:r>
              <a:rPr lang="en-US" sz="1200" kern="1200" dirty="0" err="1" smtClean="0">
                <a:solidFill>
                  <a:schemeClr val="tx1"/>
                </a:solidFill>
                <a:latin typeface="+mn-lt"/>
                <a:ea typeface="+mn-ea"/>
                <a:cs typeface="+mn-cs"/>
              </a:rPr>
              <a:t>judgement</a:t>
            </a:r>
            <a:r>
              <a:rPr lang="en-US" sz="1200" kern="1200" dirty="0" smtClean="0">
                <a:solidFill>
                  <a:schemeClr val="tx1"/>
                </a:solidFill>
                <a:latin typeface="+mn-lt"/>
                <a:ea typeface="+mn-ea"/>
                <a:cs typeface="+mn-cs"/>
              </a:rPr>
              <a:t> suggests. </a:t>
            </a:r>
          </a:p>
          <a:p>
            <a:pPr lvl="0"/>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Lastly, and most importantly, whether this ever winds up affecting Electronic</a:t>
            </a:r>
            <a:r>
              <a:rPr lang="en-US" sz="1200" kern="1200" baseline="0" dirty="0" smtClean="0">
                <a:solidFill>
                  <a:schemeClr val="tx1"/>
                </a:solidFill>
                <a:latin typeface="+mn-lt"/>
                <a:ea typeface="+mn-ea"/>
                <a:cs typeface="+mn-cs"/>
              </a:rPr>
              <a:t> Resources librarians</a:t>
            </a:r>
            <a:r>
              <a:rPr lang="en-US" sz="1200" kern="1200" dirty="0" smtClean="0">
                <a:solidFill>
                  <a:schemeClr val="tx1"/>
                </a:solidFill>
                <a:latin typeface="+mn-lt"/>
                <a:ea typeface="+mn-ea"/>
                <a:cs typeface="+mn-cs"/>
              </a:rPr>
              <a:t>, if</a:t>
            </a:r>
            <a:r>
              <a:rPr lang="en-US" sz="1200" kern="1200" baseline="0" dirty="0" smtClean="0">
                <a:solidFill>
                  <a:schemeClr val="tx1"/>
                </a:solidFill>
                <a:latin typeface="+mn-lt"/>
                <a:ea typeface="+mn-ea"/>
                <a:cs typeface="+mn-cs"/>
              </a:rPr>
              <a:t> it does come to pass, it</a:t>
            </a:r>
            <a:r>
              <a:rPr lang="en-US" sz="1200" kern="1200" dirty="0" smtClean="0">
                <a:solidFill>
                  <a:schemeClr val="tx1"/>
                </a:solidFill>
                <a:latin typeface="+mn-lt"/>
                <a:ea typeface="+mn-ea"/>
                <a:cs typeface="+mn-cs"/>
              </a:rPr>
              <a:t> will affect us as citizens. </a:t>
            </a:r>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a:t>
            </a:r>
            <a:r>
              <a:rPr lang="en-US" baseline="0" dirty="0" smtClean="0"/>
              <a:t> is therefore good to know that there are ways in which we can share our thoughts. </a:t>
            </a:r>
            <a:r>
              <a:rPr lang="en-US" baseline="0" dirty="0" smtClean="0"/>
              <a:t>The intrepid director of the Center for History and New Media, Dan Cohen, is ON THIS VERY DAY attending a meeting of the DPLA, and he is more than willing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receive the wisdom of the crowd via Twitter. </a:t>
            </a:r>
            <a:r>
              <a:rPr lang="en-US" baseline="0" dirty="0" err="1" smtClean="0"/>
              <a:t>Hashtag</a:t>
            </a:r>
            <a:r>
              <a:rPr lang="en-US" baseline="0" dirty="0" smtClean="0"/>
              <a:t>: #</a:t>
            </a:r>
            <a:r>
              <a:rPr lang="en-US" baseline="0" dirty="0" err="1" smtClean="0"/>
              <a:t>dpla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DPLA also has an open e-mail list that anyone can join, and a wiki that anyone can edit. I for one plan to follow this project closely as it evolves and share my opinions via the listserv and other means just as soon as said opinions descend voraciously upon me like a Cooper’s hawk diving for a mouse in the reading room of the Library of Congress. You should do likewise.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tell them you want the National Digital Public Library</a:t>
            </a:r>
            <a:r>
              <a:rPr lang="en-US" baseline="0" dirty="0" smtClean="0"/>
              <a:t> of America to have </a:t>
            </a:r>
            <a:r>
              <a:rPr lang="en-US" dirty="0" smtClean="0"/>
              <a:t>a cool building like they have in Korea. We can put it in Detroit.)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Addendum: In the course of researching this paper, I</a:t>
            </a:r>
            <a:r>
              <a:rPr lang="en-US" baseline="0" dirty="0" smtClean="0"/>
              <a:t> put together a spreadsheet with some basic information about some large digital libraries – in that category I include commercial products such as </a:t>
            </a:r>
            <a:r>
              <a:rPr lang="en-US" baseline="0" dirty="0" err="1" smtClean="0"/>
              <a:t>NetLibrary</a:t>
            </a:r>
            <a:r>
              <a:rPr lang="en-US" baseline="0" dirty="0" smtClean="0"/>
              <a:t> and </a:t>
            </a:r>
            <a:r>
              <a:rPr lang="en-US" baseline="0" dirty="0" err="1" smtClean="0"/>
              <a:t>OverDrive</a:t>
            </a:r>
            <a:r>
              <a:rPr lang="en-US" baseline="0" dirty="0" smtClean="0"/>
              <a:t> and Audible as well as university and foundation projects such as </a:t>
            </a:r>
            <a:r>
              <a:rPr lang="en-US" baseline="0" dirty="0" err="1" smtClean="0"/>
              <a:t>HathiTrust</a:t>
            </a:r>
            <a:r>
              <a:rPr lang="en-US" baseline="0" dirty="0" smtClean="0"/>
              <a:t> and </a:t>
            </a:r>
            <a:r>
              <a:rPr lang="en-US" baseline="0" dirty="0" err="1" smtClean="0"/>
              <a:t>Europeana</a:t>
            </a:r>
            <a:r>
              <a:rPr lang="en-US" baseline="0" dirty="0" smtClean="0"/>
              <a:t> and government initiatives such as the National Library of Norway and </a:t>
            </a:r>
            <a:r>
              <a:rPr lang="en-US" baseline="0" dirty="0" err="1" smtClean="0"/>
              <a:t>Gallica</a:t>
            </a:r>
            <a:r>
              <a:rPr lang="en-US" baseline="0" dirty="0" smtClean="0"/>
              <a:t>, the national digital library of France. Feel free to browse and analyze. -- Amanda</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28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have to admire the </a:t>
            </a:r>
            <a:r>
              <a:rPr lang="en-US" baseline="0" dirty="0" smtClean="0"/>
              <a:t>charm of of ditching a dry mission statement for a trio of brightly-colored 21</a:t>
            </a:r>
            <a:r>
              <a:rPr lang="en-US" baseline="30000" dirty="0" smtClean="0"/>
              <a:t>st</a:t>
            </a:r>
            <a:r>
              <a:rPr lang="en-US" baseline="0" dirty="0" smtClean="0"/>
              <a:t>-century allegorical figures as rococo as any  be-draped nymph or undraped cherub in the Library of Congress.</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a:t>
            </a:r>
            <a:r>
              <a:rPr lang="en-US" dirty="0" smtClean="0"/>
              <a:t>ou also have to admire people who would literally build a digital</a:t>
            </a:r>
            <a:r>
              <a:rPr lang="en-US" baseline="0" dirty="0" smtClean="0"/>
              <a:t> library with a sign out in front identifying it as such. T</a:t>
            </a:r>
            <a:r>
              <a:rPr lang="en-US" dirty="0" smtClean="0"/>
              <a:t>he National Digital Library of Korea took seven years to build, at a cost to the Korean government of about $112 million dollars</a:t>
            </a:r>
            <a:r>
              <a:rPr lang="en-US" baseline="0" dirty="0" smtClean="0"/>
              <a:t> US, and by some accounts it contains over 116 million “pieces of digital content,” which would make it almost eight times as large as the </a:t>
            </a:r>
            <a:r>
              <a:rPr lang="en-US" baseline="0" dirty="0" err="1" smtClean="0"/>
              <a:t>Europeana</a:t>
            </a:r>
            <a:r>
              <a:rPr lang="en-US" baseline="0" dirty="0" smtClean="0"/>
              <a:t> digital library, which claims 15 million items. That 116 million number, however, is probably based on a definition of “pieces of digital content” that includes (say) database records, and is therefore not measured in the same units as most digital libraries. But reports also testify, more believably, that the </a:t>
            </a:r>
            <a:r>
              <a:rPr lang="en-US" baseline="0" dirty="0" err="1" smtClean="0"/>
              <a:t>dibrary</a:t>
            </a:r>
            <a:r>
              <a:rPr lang="en-US" baseline="0" dirty="0" smtClean="0"/>
              <a:t> has digitized 380,000 books, and that is a very respectable number, one larger than the 300,000 </a:t>
            </a:r>
            <a:r>
              <a:rPr lang="en-US" baseline="0" dirty="0" err="1" smtClean="0"/>
              <a:t>ebooks</a:t>
            </a:r>
            <a:r>
              <a:rPr lang="en-US" baseline="0" dirty="0" smtClean="0"/>
              <a:t> offered for lease by </a:t>
            </a:r>
            <a:r>
              <a:rPr lang="en-US" baseline="0" dirty="0" err="1" smtClean="0"/>
              <a:t>NetLibrary</a:t>
            </a:r>
            <a:r>
              <a:rPr lang="en-US" baseline="0" dirty="0" smtClean="0"/>
              <a:t>, for instance.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National Digital Library of Korea is an eight-story building (five of those stories underground) that seats 550 patrons, and it runs 300 TB of server space. The physical space and the equipment are so advanced as to seem almost fictional. </a:t>
            </a:r>
            <a:r>
              <a:rPr lang="en-US" baseline="0" dirty="0" smtClean="0"/>
              <a:t>On the main floor, pictured here, there are touch-screen help kiosks. There are 3D monitors that do not require viewers to wear 3D glasses. There is a Global Lounge running PCs in English, Chinese, Japanese, French, and Vietnamese. There are multimedia viewing and creation and editing spaces as well as meeting and café spaces.</a:t>
            </a:r>
            <a:endParaRPr lang="en-US" dirty="0" smtClean="0"/>
          </a:p>
          <a:p>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more touch-screen kiosks, these dedicated</a:t>
            </a:r>
            <a:r>
              <a:rPr lang="en-US" baseline="0" dirty="0" smtClean="0"/>
              <a:t> to the sole purpose of reading digital newspapers. There are electronic tables with touch-screen surfaces, and on those tables you can see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digital surrogates of historic</a:t>
            </a:r>
            <a:r>
              <a:rPr lang="en-US" baseline="0" dirty="0" smtClean="0"/>
              <a:t> Korean </a:t>
            </a:r>
            <a:r>
              <a:rPr lang="en-US" dirty="0" smtClean="0"/>
              <a:t>books as they lie open flat before you, seemingly in the table rather than on it.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There is a permanent art installation that “</a:t>
            </a:r>
            <a:r>
              <a:rPr lang="en-US" dirty="0" smtClean="0"/>
              <a:t>displays customized videos based on a user recognition function.” </a:t>
            </a:r>
            <a:r>
              <a:rPr lang="en-US" baseline="0" dirty="0" smtClean="0"/>
              <a:t>There is an enormous screen reserved only for 3D text, including “user messages.” There is a Laptop Zone, and there is a “Productivity Computer Cluster” whose desktop computers have large monitors and multiple monitors. </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is a connecting bridge called the Way of Knowledge that connects the National Digital Library of Korea with the National Library of Korea, and projected on the walls of the Way of Knowledge are “</a:t>
            </a:r>
            <a:r>
              <a:rPr lang="en-US" dirty="0" smtClean="0"/>
              <a:t>motion-sensitive interactive contents.”</a:t>
            </a:r>
            <a:endParaRPr lang="en-US" dirty="0"/>
          </a:p>
        </p:txBody>
      </p:sp>
      <p:sp>
        <p:nvSpPr>
          <p:cNvPr id="4" name="Slide Number Placeholder 3"/>
          <p:cNvSpPr>
            <a:spLocks noGrp="1"/>
          </p:cNvSpPr>
          <p:nvPr>
            <p:ph type="sldNum" sz="quarter" idx="10"/>
          </p:nvPr>
        </p:nvSpPr>
        <p:spPr/>
        <p:txBody>
          <a:bodyPr/>
          <a:lstStyle/>
          <a:p>
            <a:fld id="{9EED8F4A-4288-474C-9008-1D197901B0B0}"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1EB0D12-8626-5A43-B711-F1082F422156}" type="datetimeFigureOut">
              <a:rPr lang="en-US" smtClean="0"/>
              <a:pPr/>
              <a:t>2/28/11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EB0D12-8626-5A43-B711-F1082F422156}" type="datetimeFigureOut">
              <a:rPr lang="en-US" smtClean="0"/>
              <a:pPr/>
              <a:t>2/28/11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EB0D12-8626-5A43-B711-F1082F422156}" type="datetimeFigureOut">
              <a:rPr lang="en-US" smtClean="0"/>
              <a:pPr/>
              <a:t>2/28/11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EB0D12-8626-5A43-B711-F1082F422156}" type="datetimeFigureOut">
              <a:rPr lang="en-US" smtClean="0"/>
              <a:pPr/>
              <a:t>2/28/11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1EB0D12-8626-5A43-B711-F1082F422156}" type="datetimeFigureOut">
              <a:rPr lang="en-US" smtClean="0"/>
              <a:pPr/>
              <a:t>2/28/11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1EB0D12-8626-5A43-B711-F1082F422156}" type="datetimeFigureOut">
              <a:rPr lang="en-US" smtClean="0"/>
              <a:pPr/>
              <a:t>2/28/11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1EB0D12-8626-5A43-B711-F1082F422156}" type="datetimeFigureOut">
              <a:rPr lang="en-US" smtClean="0"/>
              <a:pPr/>
              <a:t>2/28/11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EB0D12-8626-5A43-B711-F1082F422156}" type="datetimeFigureOut">
              <a:rPr lang="en-US" smtClean="0"/>
              <a:pPr/>
              <a:t>2/28/11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EB0D12-8626-5A43-B711-F1082F422156}" type="datetimeFigureOut">
              <a:rPr lang="en-US" smtClean="0"/>
              <a:pPr/>
              <a:t>2/28/11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B0D12-8626-5A43-B711-F1082F422156}" type="datetimeFigureOut">
              <a:rPr lang="en-US" smtClean="0"/>
              <a:pPr/>
              <a:t>2/28/11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EB0D12-8626-5A43-B711-F1082F422156}" type="datetimeFigureOut">
              <a:rPr lang="en-US" smtClean="0"/>
              <a:pPr/>
              <a:t>2/28/11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7DFBF-8BE4-CB49-9132-3265B713C1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B0D12-8626-5A43-B711-F1082F422156}" type="datetimeFigureOut">
              <a:rPr lang="en-US" smtClean="0"/>
              <a:pPr/>
              <a:t>2/28/11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7DFBF-8BE4-CB49-9132-3265B713C16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manda@amandafrench.net" TargetMode="External"/><Relationship Id="rId4" Type="http://schemas.openxmlformats.org/officeDocument/2006/relationships/hyperlink" Target="http://twitter.com/amandafrench"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www.zotero.org/amandafrench/items/collection/SQD2DUTI"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j.mp/lg-dig-lib" TargetMode="External"/><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418906" y="1168159"/>
            <a:ext cx="6619120" cy="1200329"/>
          </a:xfrm>
          <a:prstGeom prst="rect">
            <a:avLst/>
          </a:prstGeom>
          <a:noFill/>
        </p:spPr>
        <p:txBody>
          <a:bodyPr wrap="none" rtlCol="0">
            <a:spAutoFit/>
          </a:bodyPr>
          <a:lstStyle/>
          <a:p>
            <a:pPr algn="ctr"/>
            <a:r>
              <a:rPr lang="en-US" sz="3600" dirty="0" smtClean="0"/>
              <a:t>Imagine a National Digital Library: </a:t>
            </a:r>
          </a:p>
          <a:p>
            <a:pPr algn="ctr"/>
            <a:r>
              <a:rPr lang="en-US" sz="3600" dirty="0" smtClean="0"/>
              <a:t>I Wonder If We Can</a:t>
            </a:r>
            <a:endParaRPr lang="en-US" sz="3600" dirty="0"/>
          </a:p>
        </p:txBody>
      </p:sp>
      <p:sp>
        <p:nvSpPr>
          <p:cNvPr id="5" name="TextBox 4"/>
          <p:cNvSpPr txBox="1"/>
          <p:nvPr/>
        </p:nvSpPr>
        <p:spPr>
          <a:xfrm>
            <a:off x="1481424" y="4935752"/>
            <a:ext cx="6494085" cy="1200328"/>
          </a:xfrm>
          <a:prstGeom prst="rect">
            <a:avLst/>
          </a:prstGeom>
          <a:noFill/>
        </p:spPr>
        <p:txBody>
          <a:bodyPr wrap="none" rtlCol="0">
            <a:spAutoFit/>
          </a:bodyPr>
          <a:lstStyle/>
          <a:p>
            <a:pPr algn="ctr"/>
            <a:r>
              <a:rPr lang="en-US" sz="2400" dirty="0" smtClean="0"/>
              <a:t>Electronic Resources and Libraries Annual Meeting</a:t>
            </a:r>
          </a:p>
          <a:p>
            <a:pPr algn="ctr"/>
            <a:r>
              <a:rPr lang="en-US" sz="2400" dirty="0" smtClean="0"/>
              <a:t>March 1, 2011</a:t>
            </a:r>
          </a:p>
          <a:p>
            <a:pPr algn="ctr"/>
            <a:r>
              <a:rPr lang="en-US" sz="2400" dirty="0" smtClean="0"/>
              <a:t>University of Texas, Austin, TX</a:t>
            </a:r>
            <a:endParaRPr lang="en-US" sz="2400" dirty="0"/>
          </a:p>
        </p:txBody>
      </p:sp>
      <p:sp>
        <p:nvSpPr>
          <p:cNvPr id="6" name="TextBox 5"/>
          <p:cNvSpPr txBox="1"/>
          <p:nvPr/>
        </p:nvSpPr>
        <p:spPr>
          <a:xfrm>
            <a:off x="2539405" y="2959623"/>
            <a:ext cx="4378122" cy="1384995"/>
          </a:xfrm>
          <a:prstGeom prst="rect">
            <a:avLst/>
          </a:prstGeom>
          <a:noFill/>
        </p:spPr>
        <p:txBody>
          <a:bodyPr wrap="none" rtlCol="0">
            <a:spAutoFit/>
          </a:bodyPr>
          <a:lstStyle/>
          <a:p>
            <a:pPr algn="ctr"/>
            <a:r>
              <a:rPr lang="en-US" sz="2800" dirty="0" smtClean="0"/>
              <a:t>Amanda </a:t>
            </a:r>
            <a:r>
              <a:rPr lang="en-US" sz="2800" dirty="0" smtClean="0"/>
              <a:t>French</a:t>
            </a:r>
          </a:p>
          <a:p>
            <a:pPr algn="ctr"/>
            <a:r>
              <a:rPr lang="en-US" sz="2800" dirty="0" smtClean="0">
                <a:hlinkClick r:id="rId3"/>
              </a:rPr>
              <a:t>amanda@amandafrench.net</a:t>
            </a:r>
            <a:r>
              <a:rPr lang="en-US" sz="2800" dirty="0" smtClean="0"/>
              <a:t> </a:t>
            </a:r>
          </a:p>
          <a:p>
            <a:pPr algn="ctr"/>
            <a:r>
              <a:rPr lang="en-US" sz="2800" dirty="0" smtClean="0">
                <a:hlinkClick r:id="rId4"/>
              </a:rPr>
              <a:t>@</a:t>
            </a:r>
            <a:r>
              <a:rPr lang="en-US" sz="2800" dirty="0" err="1" smtClean="0">
                <a:hlinkClick r:id="rId4"/>
              </a:rPr>
              <a:t>amandafrench</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3786434983_3240eebefd_b.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640px-Korea-Seoul-National_DIGITAL_Library-01.jpg"/>
          <p:cNvPicPr>
            <a:picLocks noChangeAspect="1"/>
          </p:cNvPicPr>
          <p:nvPr/>
        </p:nvPicPr>
        <p:blipFill>
          <a:blip r:embed="rId3"/>
          <a:stretch>
            <a:fillRect/>
          </a:stretch>
        </p:blipFill>
        <p:spPr>
          <a:xfrm>
            <a:off x="0" y="857250"/>
            <a:ext cx="9144000" cy="5143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419.png"/>
          <p:cNvPicPr>
            <a:picLocks noChangeAspect="1"/>
          </p:cNvPicPr>
          <p:nvPr/>
        </p:nvPicPr>
        <p:blipFill>
          <a:blip r:embed="rId3"/>
          <a:stretch>
            <a:fillRect/>
          </a:stretch>
        </p:blipFill>
        <p:spPr>
          <a:xfrm>
            <a:off x="47546" y="0"/>
            <a:ext cx="9048908"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147317" y="1270177"/>
            <a:ext cx="7439846" cy="3539430"/>
          </a:xfrm>
          <a:prstGeom prst="rect">
            <a:avLst/>
          </a:prstGeom>
          <a:noFill/>
        </p:spPr>
        <p:txBody>
          <a:bodyPr wrap="square" rtlCol="0">
            <a:spAutoFit/>
          </a:bodyPr>
          <a:lstStyle/>
          <a:p>
            <a:r>
              <a:rPr lang="en-US" sz="3200" dirty="0" smtClean="0"/>
              <a:t>“One of the first things we discussed was the financial problem. It didn’t take long for people there to arrive at a conclusion, which is: We can do it. Everyone seemed convinced that this is certainly within the scope of a funding campaign by foundations.”</a:t>
            </a:r>
            <a:endParaRPr lang="en-US" sz="3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746099" y="720398"/>
            <a:ext cx="7803149" cy="5509200"/>
          </a:xfrm>
          <a:prstGeom prst="rect">
            <a:avLst/>
          </a:prstGeom>
          <a:noFill/>
        </p:spPr>
        <p:txBody>
          <a:bodyPr wrap="square" rtlCol="0">
            <a:spAutoFit/>
          </a:bodyPr>
          <a:lstStyle/>
          <a:p>
            <a:r>
              <a:rPr lang="en-US" sz="3200" dirty="0" smtClean="0"/>
              <a:t>“The agreement was very solid about the desirability of this thing, and then there was discussion about what ‘this’ was. In general, I think it fair to say, everyone thought the library should be one for the American people, by which I mean not an exclusive research library but a grand collection of books that could be used in junior colleges and high schools and institutions of every sort throughout the country.” </a:t>
            </a:r>
          </a:p>
          <a:p>
            <a:endParaRPr lang="en-US" sz="3200" dirty="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623.png"/>
          <p:cNvPicPr>
            <a:picLocks noChangeAspect="1"/>
          </p:cNvPicPr>
          <p:nvPr/>
        </p:nvPicPr>
        <p:blipFill>
          <a:blip r:embed="rId3"/>
          <a:stretch>
            <a:fillRect/>
          </a:stretch>
        </p:blipFill>
        <p:spPr>
          <a:xfrm>
            <a:off x="392400" y="0"/>
            <a:ext cx="83592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Thomas Mellon.jpg"/>
          <p:cNvPicPr>
            <a:picLocks noChangeAspect="1"/>
          </p:cNvPicPr>
          <p:nvPr/>
        </p:nvPicPr>
        <p:blipFill>
          <a:blip r:embed="rId3"/>
          <a:stretch>
            <a:fillRect/>
          </a:stretch>
        </p:blipFill>
        <p:spPr>
          <a:xfrm>
            <a:off x="2066227" y="49712"/>
            <a:ext cx="5023394" cy="677455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4130159032_99863c591b_b.jpg"/>
          <p:cNvPicPr>
            <a:picLocks noChangeAspect="1"/>
          </p:cNvPicPr>
          <p:nvPr/>
        </p:nvPicPr>
        <p:blipFill>
          <a:blip r:embed="rId3"/>
          <a:stretch>
            <a:fillRect/>
          </a:stretch>
        </p:blipFill>
        <p:spPr>
          <a:xfrm>
            <a:off x="0" y="379512"/>
            <a:ext cx="9144000" cy="60989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thumb.php.jpg"/>
          <p:cNvPicPr>
            <a:picLocks noChangeAspect="1"/>
          </p:cNvPicPr>
          <p:nvPr/>
        </p:nvPicPr>
        <p:blipFill>
          <a:blip r:embed="rId3"/>
          <a:stretch>
            <a:fillRect/>
          </a:stretch>
        </p:blipFill>
        <p:spPr>
          <a:xfrm>
            <a:off x="1124857" y="-18143"/>
            <a:ext cx="6876143" cy="687614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702.png"/>
          <p:cNvPicPr>
            <a:picLocks noChangeAspect="1"/>
          </p:cNvPicPr>
          <p:nvPr/>
        </p:nvPicPr>
        <p:blipFill>
          <a:blip r:embed="rId3"/>
          <a:stretch>
            <a:fillRect/>
          </a:stretch>
        </p:blipFill>
        <p:spPr>
          <a:xfrm>
            <a:off x="0" y="1177848"/>
            <a:ext cx="9144000" cy="45023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91682"/>
            <a:ext cx="9143999" cy="637579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197px-Red_copyright.svg.png"/>
          <p:cNvPicPr>
            <a:picLocks noChangeAspect="1"/>
          </p:cNvPicPr>
          <p:nvPr/>
        </p:nvPicPr>
        <p:blipFill>
          <a:blip r:embed="rId3"/>
          <a:stretch>
            <a:fillRect/>
          </a:stretch>
        </p:blipFill>
        <p:spPr>
          <a:xfrm>
            <a:off x="3321050" y="2178050"/>
            <a:ext cx="2501900" cy="2501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design.jpg"/>
          <p:cNvPicPr>
            <a:picLocks noChangeAspect="1"/>
          </p:cNvPicPr>
          <p:nvPr/>
        </p:nvPicPr>
        <p:blipFill>
          <a:blip r:embed="rId3"/>
          <a:stretch>
            <a:fillRect/>
          </a:stretch>
        </p:blipFill>
        <p:spPr>
          <a:xfrm>
            <a:off x="2957290" y="1478958"/>
            <a:ext cx="3628571" cy="34408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800px-Flag_of_the_United_States.svg.png"/>
          <p:cNvPicPr>
            <a:picLocks noChangeAspect="1"/>
          </p:cNvPicPr>
          <p:nvPr/>
        </p:nvPicPr>
        <p:blipFill>
          <a:blip r:embed="rId3"/>
          <a:stretch>
            <a:fillRect/>
          </a:stretch>
        </p:blipFill>
        <p:spPr>
          <a:xfrm>
            <a:off x="0" y="1022985"/>
            <a:ext cx="9144000" cy="4812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536.png"/>
          <p:cNvPicPr>
            <a:picLocks noChangeAspect="1"/>
          </p:cNvPicPr>
          <p:nvPr/>
        </p:nvPicPr>
        <p:blipFill>
          <a:blip r:embed="rId3"/>
          <a:stretch>
            <a:fillRect/>
          </a:stretch>
        </p:blipFill>
        <p:spPr>
          <a:xfrm>
            <a:off x="0" y="765772"/>
            <a:ext cx="9144000" cy="5326456"/>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537.png"/>
          <p:cNvPicPr>
            <a:picLocks noChangeAspect="1"/>
          </p:cNvPicPr>
          <p:nvPr/>
        </p:nvPicPr>
        <p:blipFill>
          <a:blip r:embed="rId3"/>
          <a:stretch>
            <a:fillRect/>
          </a:stretch>
        </p:blipFill>
        <p:spPr>
          <a:xfrm>
            <a:off x="0" y="637515"/>
            <a:ext cx="9144000" cy="558297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553.png"/>
          <p:cNvPicPr>
            <a:picLocks noChangeAspect="1"/>
          </p:cNvPicPr>
          <p:nvPr/>
        </p:nvPicPr>
        <p:blipFill>
          <a:blip r:embed="rId3"/>
          <a:stretch>
            <a:fillRect/>
          </a:stretch>
        </p:blipFill>
        <p:spPr>
          <a:xfrm>
            <a:off x="83022" y="0"/>
            <a:ext cx="8977956" cy="6858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542.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154254" y="2023784"/>
            <a:ext cx="7056068" cy="2400657"/>
          </a:xfrm>
          <a:prstGeom prst="rect">
            <a:avLst/>
          </a:prstGeom>
          <a:noFill/>
        </p:spPr>
        <p:txBody>
          <a:bodyPr wrap="square" rtlCol="0">
            <a:spAutoFit/>
          </a:bodyPr>
          <a:lstStyle/>
          <a:p>
            <a:r>
              <a:rPr lang="en-US" sz="3000" dirty="0" smtClean="0"/>
              <a:t>All works consulted and/or cited in this presentation, as well as all images or other media used, are listed and credited at </a:t>
            </a:r>
          </a:p>
          <a:p>
            <a:r>
              <a:rPr lang="en-US" sz="3000" dirty="0" smtClean="0">
                <a:hlinkClick r:id="rId3"/>
              </a:rPr>
              <a:t>http://www.zotero.org/amandafrench/items/collection/</a:t>
            </a:r>
            <a:r>
              <a:rPr lang="en-US" sz="3000" dirty="0" smtClean="0">
                <a:hlinkClick r:id="rId3"/>
              </a:rPr>
              <a:t>SQD2DUTI</a:t>
            </a:r>
            <a:r>
              <a:rPr lang="en-US" sz="3000" dirty="0" smtClean="0"/>
              <a:t> </a:t>
            </a:r>
            <a:endParaRPr lang="en-US" sz="3000" dirty="0"/>
          </a:p>
        </p:txBody>
      </p:sp>
      <p:sp>
        <p:nvSpPr>
          <p:cNvPr id="3" name="TextBox 2"/>
          <p:cNvSpPr txBox="1"/>
          <p:nvPr/>
        </p:nvSpPr>
        <p:spPr>
          <a:xfrm>
            <a:off x="3192562" y="816384"/>
            <a:ext cx="2979452" cy="646331"/>
          </a:xfrm>
          <a:prstGeom prst="rect">
            <a:avLst/>
          </a:prstGeom>
          <a:noFill/>
        </p:spPr>
        <p:txBody>
          <a:bodyPr wrap="none" rtlCol="0">
            <a:spAutoFit/>
          </a:bodyPr>
          <a:lstStyle/>
          <a:p>
            <a:r>
              <a:rPr lang="en-US" sz="3600" dirty="0" smtClean="0"/>
              <a:t>BIBLIOGRAPHY</a:t>
            </a:r>
            <a:endParaRPr lang="en-US" sz="3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2011-03-01_0528.png"/>
          <p:cNvPicPr>
            <a:picLocks noChangeAspect="1"/>
          </p:cNvPicPr>
          <p:nvPr/>
        </p:nvPicPr>
        <p:blipFill>
          <a:blip r:embed="rId3"/>
          <a:stretch>
            <a:fillRect/>
          </a:stretch>
        </p:blipFill>
        <p:spPr>
          <a:xfrm>
            <a:off x="0" y="1921705"/>
            <a:ext cx="9144000" cy="4320886"/>
          </a:xfrm>
          <a:prstGeom prst="rect">
            <a:avLst/>
          </a:prstGeom>
        </p:spPr>
      </p:pic>
      <p:sp>
        <p:nvSpPr>
          <p:cNvPr id="4" name="TextBox 3"/>
          <p:cNvSpPr txBox="1"/>
          <p:nvPr/>
        </p:nvSpPr>
        <p:spPr>
          <a:xfrm>
            <a:off x="2630713" y="798286"/>
            <a:ext cx="4085599" cy="1200329"/>
          </a:xfrm>
          <a:prstGeom prst="rect">
            <a:avLst/>
          </a:prstGeom>
          <a:noFill/>
        </p:spPr>
        <p:txBody>
          <a:bodyPr wrap="none" rtlCol="0">
            <a:spAutoFit/>
          </a:bodyPr>
          <a:lstStyle/>
          <a:p>
            <a:r>
              <a:rPr lang="en-US" sz="3600" dirty="0" smtClean="0">
                <a:hlinkClick r:id="rId4"/>
              </a:rPr>
              <a:t>http://j.mp/lg-dig-</a:t>
            </a:r>
            <a:r>
              <a:rPr lang="en-US" sz="3600" dirty="0" smtClean="0">
                <a:hlinkClick r:id="rId4"/>
              </a:rPr>
              <a:t>lib</a:t>
            </a:r>
            <a:r>
              <a:rPr lang="en-US" sz="3600" dirty="0" smtClean="0"/>
              <a:t>	</a:t>
            </a:r>
            <a:endParaRPr lang="en-US" sz="36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hawk-lc-reading-room.jpg"/>
          <p:cNvPicPr>
            <a:picLocks noChangeAspect="1"/>
          </p:cNvPicPr>
          <p:nvPr/>
        </p:nvPicPr>
        <p:blipFill>
          <a:blip r:embed="rId3"/>
          <a:stretch>
            <a:fillRect/>
          </a:stretch>
        </p:blipFill>
        <p:spPr>
          <a:xfrm>
            <a:off x="6088" y="0"/>
            <a:ext cx="9131824"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dibrary-entrance.jpg"/>
          <p:cNvPicPr>
            <a:picLocks noChangeAspect="1"/>
          </p:cNvPicPr>
          <p:nvPr/>
        </p:nvPicPr>
        <p:blipFill>
          <a:blip r:embed="rId3"/>
          <a:stretch>
            <a:fillRect/>
          </a:stretch>
        </p:blipFill>
        <p:spPr>
          <a:xfrm>
            <a:off x="1992118" y="0"/>
            <a:ext cx="497205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dibrary-main-floor.jpg"/>
          <p:cNvPicPr>
            <a:picLocks noChangeAspect="1"/>
          </p:cNvPicPr>
          <p:nvPr/>
        </p:nvPicPr>
        <p:blipFill>
          <a:blip r:embed="rId3"/>
          <a:stretch>
            <a:fillRect/>
          </a:stretch>
        </p:blipFill>
        <p:spPr>
          <a:xfrm>
            <a:off x="-24119" y="656966"/>
            <a:ext cx="9174082" cy="553311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4978470684_b4e1e1c527_z.jpg"/>
          <p:cNvPicPr>
            <a:picLocks noChangeAspect="1"/>
          </p:cNvPicPr>
          <p:nvPr/>
        </p:nvPicPr>
        <p:blipFill>
          <a:blip r:embed="rId3"/>
          <a:stretch>
            <a:fillRect/>
          </a:stretch>
        </p:blipFill>
        <p:spPr>
          <a:xfrm>
            <a:off x="0" y="1197842"/>
            <a:ext cx="9144000" cy="43434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4978487028_7704ec8b73_b.jpg"/>
          <p:cNvPicPr>
            <a:picLocks noChangeAspect="1"/>
          </p:cNvPicPr>
          <p:nvPr/>
        </p:nvPicPr>
        <p:blipFill>
          <a:blip r:embed="rId3"/>
          <a:stretch>
            <a:fillRect/>
          </a:stretch>
        </p:blipFill>
        <p:spPr>
          <a:xfrm>
            <a:off x="1941572" y="49379"/>
            <a:ext cx="5255382" cy="67522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4978468558_127c9a03c0_b.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b1f_img01.gif"/>
          <p:cNvPicPr>
            <a:picLocks noChangeAspect="1"/>
          </p:cNvPicPr>
          <p:nvPr/>
        </p:nvPicPr>
        <p:blipFill>
          <a:blip r:embed="rId3"/>
          <a:stretch>
            <a:fillRect/>
          </a:stretch>
        </p:blipFill>
        <p:spPr>
          <a:xfrm>
            <a:off x="10825" y="1226337"/>
            <a:ext cx="9133175" cy="441055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0000FF"/>
      </a:hlink>
      <a:folHlink>
        <a:srgbClr val="8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917</TotalTime>
  <Words>3431</Words>
  <Application>Microsoft Macintosh PowerPoint</Application>
  <PresentationFormat>On-screen Show (4:3)</PresentationFormat>
  <Paragraphs>80</Paragraphs>
  <Slides>28</Slides>
  <Notes>28</Notes>
  <HiddenSlides>0</HiddenSlides>
  <MMClips>0</MMClips>
  <ScaleCrop>false</ScaleCrop>
  <HeadingPairs>
    <vt:vector size="4" baseType="variant">
      <vt:variant>
        <vt:lpstr>Design Template</vt:lpstr>
      </vt:variant>
      <vt:variant>
        <vt:i4>1</vt:i4>
      </vt:variant>
      <vt:variant>
        <vt:lpstr>Slide Titles</vt:lpstr>
      </vt:variant>
      <vt:variant>
        <vt:i4>28</vt:i4>
      </vt:variant>
    </vt:vector>
  </HeadingPairs>
  <TitlesOfParts>
    <vt:vector size="2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Amanda French</dc:creator>
  <cp:lastModifiedBy>Amanda French</cp:lastModifiedBy>
  <cp:revision>68</cp:revision>
  <cp:lastPrinted>2011-03-01T10:29:40Z</cp:lastPrinted>
  <dcterms:created xsi:type="dcterms:W3CDTF">2011-02-28T23:24:42Z</dcterms:created>
  <dcterms:modified xsi:type="dcterms:W3CDTF">2011-03-01T13:46:30Z</dcterms:modified>
</cp:coreProperties>
</file>